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65" r:id="rId5"/>
    <p:sldId id="271" r:id="rId6"/>
    <p:sldId id="277" r:id="rId7"/>
    <p:sldId id="276" r:id="rId8"/>
    <p:sldId id="272" r:id="rId9"/>
    <p:sldId id="273" r:id="rId10"/>
    <p:sldId id="275" r:id="rId11"/>
    <p:sldId id="274" r:id="rId12"/>
    <p:sldId id="259" r:id="rId13"/>
    <p:sldId id="260" r:id="rId14"/>
    <p:sldId id="278" r:id="rId15"/>
    <p:sldId id="261" r:id="rId16"/>
    <p:sldId id="262" r:id="rId17"/>
    <p:sldId id="266" r:id="rId18"/>
    <p:sldId id="269" r:id="rId19"/>
    <p:sldId id="270" r:id="rId20"/>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952" autoAdjust="0"/>
  </p:normalViewPr>
  <p:slideViewPr>
    <p:cSldViewPr>
      <p:cViewPr varScale="1">
        <p:scale>
          <a:sx n="102" d="100"/>
          <a:sy n="102" d="100"/>
        </p:scale>
        <p:origin x="1806"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93D2D4-B9E9-451D-9A88-0A6E01EE0AEA}" type="datetimeFigureOut">
              <a:rPr lang="de-AT" smtClean="0"/>
              <a:t>10.05.2018</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A0DF06-040A-465C-85C2-C7AC16BE1877}" type="slidenum">
              <a:rPr lang="de-AT" smtClean="0"/>
              <a:t>‹Nr.›</a:t>
            </a:fld>
            <a:endParaRPr lang="de-AT"/>
          </a:p>
        </p:txBody>
      </p:sp>
    </p:spTree>
    <p:extLst>
      <p:ext uri="{BB962C8B-B14F-4D97-AF65-F5344CB8AC3E}">
        <p14:creationId xmlns:p14="http://schemas.microsoft.com/office/powerpoint/2010/main" val="490911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37A0DF06-040A-465C-85C2-C7AC16BE1877}" type="slidenum">
              <a:rPr lang="de-AT" smtClean="0"/>
              <a:t>1</a:t>
            </a:fld>
            <a:endParaRPr lang="de-AT"/>
          </a:p>
        </p:txBody>
      </p:sp>
    </p:spTree>
    <p:extLst>
      <p:ext uri="{BB962C8B-B14F-4D97-AF65-F5344CB8AC3E}">
        <p14:creationId xmlns:p14="http://schemas.microsoft.com/office/powerpoint/2010/main" val="41507829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37A0DF06-040A-465C-85C2-C7AC16BE1877}" type="slidenum">
              <a:rPr lang="de-AT" smtClean="0"/>
              <a:t>10</a:t>
            </a:fld>
            <a:endParaRPr lang="de-AT"/>
          </a:p>
        </p:txBody>
      </p:sp>
    </p:spTree>
    <p:extLst>
      <p:ext uri="{BB962C8B-B14F-4D97-AF65-F5344CB8AC3E}">
        <p14:creationId xmlns:p14="http://schemas.microsoft.com/office/powerpoint/2010/main" val="16921443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37A0DF06-040A-465C-85C2-C7AC16BE1877}" type="slidenum">
              <a:rPr lang="de-AT" smtClean="0"/>
              <a:t>11</a:t>
            </a:fld>
            <a:endParaRPr lang="de-AT"/>
          </a:p>
        </p:txBody>
      </p:sp>
    </p:spTree>
    <p:extLst>
      <p:ext uri="{BB962C8B-B14F-4D97-AF65-F5344CB8AC3E}">
        <p14:creationId xmlns:p14="http://schemas.microsoft.com/office/powerpoint/2010/main" val="39569030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37A0DF06-040A-465C-85C2-C7AC16BE1877}" type="slidenum">
              <a:rPr lang="de-AT" smtClean="0"/>
              <a:t>17</a:t>
            </a:fld>
            <a:endParaRPr lang="de-AT"/>
          </a:p>
        </p:txBody>
      </p:sp>
    </p:spTree>
    <p:extLst>
      <p:ext uri="{BB962C8B-B14F-4D97-AF65-F5344CB8AC3E}">
        <p14:creationId xmlns:p14="http://schemas.microsoft.com/office/powerpoint/2010/main" val="37474305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37A0DF06-040A-465C-85C2-C7AC16BE1877}" type="slidenum">
              <a:rPr lang="de-AT" smtClean="0"/>
              <a:t>18</a:t>
            </a:fld>
            <a:endParaRPr lang="de-AT"/>
          </a:p>
        </p:txBody>
      </p:sp>
    </p:spTree>
    <p:extLst>
      <p:ext uri="{BB962C8B-B14F-4D97-AF65-F5344CB8AC3E}">
        <p14:creationId xmlns:p14="http://schemas.microsoft.com/office/powerpoint/2010/main" val="19005269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Das Reichstagsgebäude</a:t>
            </a:r>
            <a:r>
              <a:rPr lang="de-DE" baseline="0" dirty="0" smtClean="0"/>
              <a:t> ist der Sitz des deutschen Bundestages., daher auch Bundestags-Gebäude genannt. Das Reichstagsgebäude gehört zu den meistbesuchten Sehenswürdigkeiten in Berlin. Die gläserne Kuppel ist für Besucher begehbar.</a:t>
            </a:r>
            <a:endParaRPr lang="de-AT" dirty="0"/>
          </a:p>
        </p:txBody>
      </p:sp>
      <p:sp>
        <p:nvSpPr>
          <p:cNvPr id="4" name="Foliennummernplatzhalter 3"/>
          <p:cNvSpPr>
            <a:spLocks noGrp="1"/>
          </p:cNvSpPr>
          <p:nvPr>
            <p:ph type="sldNum" sz="quarter" idx="10"/>
          </p:nvPr>
        </p:nvSpPr>
        <p:spPr/>
        <p:txBody>
          <a:bodyPr/>
          <a:lstStyle/>
          <a:p>
            <a:fld id="{37A0DF06-040A-465C-85C2-C7AC16BE1877}" type="slidenum">
              <a:rPr lang="de-AT" smtClean="0"/>
              <a:t>2</a:t>
            </a:fld>
            <a:endParaRPr lang="de-AT"/>
          </a:p>
        </p:txBody>
      </p:sp>
    </p:spTree>
    <p:extLst>
      <p:ext uri="{BB962C8B-B14F-4D97-AF65-F5344CB8AC3E}">
        <p14:creationId xmlns:p14="http://schemas.microsoft.com/office/powerpoint/2010/main" val="63143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Von den ca. 6000 Personen, die im Bundestag</a:t>
            </a:r>
            <a:r>
              <a:rPr lang="de-DE" baseline="0" dirty="0" smtClean="0"/>
              <a:t> arbeiten, sind 630 Abgeordnete. Alle vier Jahre werden die Abgeordneten von den Bürgern Deutschlands neu gewählt. Die nächste Bundestags-Wahl findet im Jahr </a:t>
            </a:r>
            <a:r>
              <a:rPr lang="de-DE" baseline="0" dirty="0" smtClean="0"/>
              <a:t>2021 </a:t>
            </a:r>
            <a:r>
              <a:rPr lang="de-DE" baseline="0" dirty="0" smtClean="0"/>
              <a:t>statt. </a:t>
            </a:r>
          </a:p>
          <a:p>
            <a:r>
              <a:rPr lang="de-DE" baseline="0" dirty="0" smtClean="0"/>
              <a:t>Laut Statistik gab es 70 Sitzungen des Bundestages.</a:t>
            </a:r>
          </a:p>
          <a:p>
            <a:r>
              <a:rPr lang="de-DE" baseline="0" dirty="0" smtClean="0"/>
              <a:t>Nach der Information von www.bundestag.de wurden bei den 70 Sitzungstagen 130 Gesetze verabschiedet. Davon gingen elf auf Initiative des Bundestages zurück, 116 Gesetzesentwürfe wurden von der Bundesregierung eingebracht. Nur ein Gesetz wurde vom Bundesrat initiiert. </a:t>
            </a:r>
          </a:p>
          <a:p>
            <a:r>
              <a:rPr lang="de-DE" baseline="0" dirty="0" smtClean="0"/>
              <a:t>An Plenarsitzungen können Besucher von der </a:t>
            </a:r>
            <a:r>
              <a:rPr lang="de-DE" baseline="0" dirty="0" err="1" smtClean="0"/>
              <a:t>Besuchertribühne</a:t>
            </a:r>
            <a:r>
              <a:rPr lang="de-DE" baseline="0" dirty="0" smtClean="0"/>
              <a:t> des Plenarsaals teilnehmen.</a:t>
            </a:r>
            <a:endParaRPr lang="de-AT" dirty="0"/>
          </a:p>
        </p:txBody>
      </p:sp>
      <p:sp>
        <p:nvSpPr>
          <p:cNvPr id="4" name="Foliennummernplatzhalter 3"/>
          <p:cNvSpPr>
            <a:spLocks noGrp="1"/>
          </p:cNvSpPr>
          <p:nvPr>
            <p:ph type="sldNum" sz="quarter" idx="10"/>
          </p:nvPr>
        </p:nvSpPr>
        <p:spPr/>
        <p:txBody>
          <a:bodyPr/>
          <a:lstStyle/>
          <a:p>
            <a:fld id="{37A0DF06-040A-465C-85C2-C7AC16BE1877}" type="slidenum">
              <a:rPr lang="de-AT" smtClean="0"/>
              <a:t>3</a:t>
            </a:fld>
            <a:endParaRPr lang="de-AT"/>
          </a:p>
        </p:txBody>
      </p:sp>
    </p:spTree>
    <p:extLst>
      <p:ext uri="{BB962C8B-B14F-4D97-AF65-F5344CB8AC3E}">
        <p14:creationId xmlns:p14="http://schemas.microsoft.com/office/powerpoint/2010/main" val="18225048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aseline="0" dirty="0" smtClean="0"/>
              <a:t>Nach der Information von www.bundestag.de wurden bei den 70 Sitzungstagen 130 Gesetze verabschiedet. Davon gingen elf auf Initiative des Bundestages zurück, 116 Gesetzesentwürfe wurden von der Bundesregierung eingebracht. Nur ein Gesetz wurde vom Bundesrat initiiert. </a:t>
            </a:r>
          </a:p>
          <a:p>
            <a:endParaRPr lang="de-AT" dirty="0"/>
          </a:p>
        </p:txBody>
      </p:sp>
      <p:sp>
        <p:nvSpPr>
          <p:cNvPr id="4" name="Foliennummernplatzhalter 3"/>
          <p:cNvSpPr>
            <a:spLocks noGrp="1"/>
          </p:cNvSpPr>
          <p:nvPr>
            <p:ph type="sldNum" sz="quarter" idx="10"/>
          </p:nvPr>
        </p:nvSpPr>
        <p:spPr/>
        <p:txBody>
          <a:bodyPr/>
          <a:lstStyle/>
          <a:p>
            <a:fld id="{37A0DF06-040A-465C-85C2-C7AC16BE1877}" type="slidenum">
              <a:rPr lang="de-AT" smtClean="0"/>
              <a:t>4</a:t>
            </a:fld>
            <a:endParaRPr lang="de-AT"/>
          </a:p>
        </p:txBody>
      </p:sp>
    </p:spTree>
    <p:extLst>
      <p:ext uri="{BB962C8B-B14F-4D97-AF65-F5344CB8AC3E}">
        <p14:creationId xmlns:p14="http://schemas.microsoft.com/office/powerpoint/2010/main" val="6544342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In den Jahren 1184 bis 1899</a:t>
            </a:r>
            <a:r>
              <a:rPr lang="de-DE" baseline="0" dirty="0" smtClean="0"/>
              <a:t> wurde das Reichstagsgebäude durch den Architekten Paul </a:t>
            </a:r>
            <a:r>
              <a:rPr lang="de-DE" baseline="0" dirty="0" err="1" smtClean="0"/>
              <a:t>Wallot</a:t>
            </a:r>
            <a:r>
              <a:rPr lang="de-DE" baseline="0" dirty="0" smtClean="0"/>
              <a:t> errichtet. Der Bau wurde durch den Reichstagsbrand im Jahr 1933 und im Zweiten Weltkrieg schwer beschädigt. In den 1960er Jahren  wurde das Gebäude wieder hergestellt und von 1991 bis 1999 noch einmal grundlegend umgestaltet.</a:t>
            </a:r>
            <a:endParaRPr lang="de-AT" dirty="0"/>
          </a:p>
        </p:txBody>
      </p:sp>
      <p:sp>
        <p:nvSpPr>
          <p:cNvPr id="4" name="Foliennummernplatzhalter 3"/>
          <p:cNvSpPr>
            <a:spLocks noGrp="1"/>
          </p:cNvSpPr>
          <p:nvPr>
            <p:ph type="sldNum" sz="quarter" idx="10"/>
          </p:nvPr>
        </p:nvSpPr>
        <p:spPr/>
        <p:txBody>
          <a:bodyPr/>
          <a:lstStyle/>
          <a:p>
            <a:fld id="{37A0DF06-040A-465C-85C2-C7AC16BE1877}" type="slidenum">
              <a:rPr lang="de-AT" smtClean="0"/>
              <a:t>5</a:t>
            </a:fld>
            <a:endParaRPr lang="de-AT"/>
          </a:p>
        </p:txBody>
      </p:sp>
    </p:spTree>
    <p:extLst>
      <p:ext uri="{BB962C8B-B14F-4D97-AF65-F5344CB8AC3E}">
        <p14:creationId xmlns:p14="http://schemas.microsoft.com/office/powerpoint/2010/main" val="19569988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37A0DF06-040A-465C-85C2-C7AC16BE1877}" type="slidenum">
              <a:rPr lang="de-AT" smtClean="0"/>
              <a:t>6</a:t>
            </a:fld>
            <a:endParaRPr lang="de-AT"/>
          </a:p>
        </p:txBody>
      </p:sp>
    </p:spTree>
    <p:extLst>
      <p:ext uri="{BB962C8B-B14F-4D97-AF65-F5344CB8AC3E}">
        <p14:creationId xmlns:p14="http://schemas.microsoft.com/office/powerpoint/2010/main" val="38020599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Von den ca. 6000 Personen, die im Bundestag</a:t>
            </a:r>
            <a:r>
              <a:rPr lang="de-DE" baseline="0" dirty="0" smtClean="0"/>
              <a:t> arbeiten, sind 630 Abgeordnete. Alle vier Jahre werden die Abgeordneten von den Bürgern Deutschlands neu gewählt. Die nächste Bundestags-Wahl findet im Jahr </a:t>
            </a:r>
            <a:r>
              <a:rPr lang="de-DE" baseline="0" dirty="0" smtClean="0"/>
              <a:t>2021 </a:t>
            </a:r>
            <a:r>
              <a:rPr lang="de-DE" baseline="0" dirty="0" smtClean="0"/>
              <a:t>statt. </a:t>
            </a:r>
          </a:p>
          <a:p>
            <a:r>
              <a:rPr lang="de-DE" baseline="0" dirty="0" smtClean="0"/>
              <a:t>Laut Statistik gab es 70 Sitzungen des Bundestages.</a:t>
            </a:r>
          </a:p>
        </p:txBody>
      </p:sp>
      <p:sp>
        <p:nvSpPr>
          <p:cNvPr id="4" name="Foliennummernplatzhalter 3"/>
          <p:cNvSpPr>
            <a:spLocks noGrp="1"/>
          </p:cNvSpPr>
          <p:nvPr>
            <p:ph type="sldNum" sz="quarter" idx="10"/>
          </p:nvPr>
        </p:nvSpPr>
        <p:spPr/>
        <p:txBody>
          <a:bodyPr/>
          <a:lstStyle/>
          <a:p>
            <a:fld id="{37A0DF06-040A-465C-85C2-C7AC16BE1877}" type="slidenum">
              <a:rPr lang="de-AT" smtClean="0"/>
              <a:t>7</a:t>
            </a:fld>
            <a:endParaRPr lang="de-AT"/>
          </a:p>
        </p:txBody>
      </p:sp>
    </p:spTree>
    <p:extLst>
      <p:ext uri="{BB962C8B-B14F-4D97-AF65-F5344CB8AC3E}">
        <p14:creationId xmlns:p14="http://schemas.microsoft.com/office/powerpoint/2010/main" val="3277303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Link</a:t>
            </a:r>
            <a:r>
              <a:rPr lang="de-DE" baseline="0" dirty="0" smtClean="0"/>
              <a:t> zum Dokument, Ausgabe Klima-Schutz:</a:t>
            </a:r>
          </a:p>
          <a:p>
            <a:r>
              <a:rPr lang="de-AT" dirty="0" smtClean="0"/>
              <a:t>https://www.bundestag.de/blob/429320/aa16c75d441511c844ef0cdddcd1afa7/beilage_klimaschutzplan-data.pdf</a:t>
            </a:r>
            <a:endParaRPr lang="de-AT" dirty="0"/>
          </a:p>
        </p:txBody>
      </p:sp>
      <p:sp>
        <p:nvSpPr>
          <p:cNvPr id="4" name="Foliennummernplatzhalter 3"/>
          <p:cNvSpPr>
            <a:spLocks noGrp="1"/>
          </p:cNvSpPr>
          <p:nvPr>
            <p:ph type="sldNum" sz="quarter" idx="10"/>
          </p:nvPr>
        </p:nvSpPr>
        <p:spPr/>
        <p:txBody>
          <a:bodyPr/>
          <a:lstStyle/>
          <a:p>
            <a:fld id="{37A0DF06-040A-465C-85C2-C7AC16BE1877}" type="slidenum">
              <a:rPr lang="de-AT" smtClean="0"/>
              <a:t>8</a:t>
            </a:fld>
            <a:endParaRPr lang="de-AT"/>
          </a:p>
        </p:txBody>
      </p:sp>
    </p:spTree>
    <p:extLst>
      <p:ext uri="{BB962C8B-B14F-4D97-AF65-F5344CB8AC3E}">
        <p14:creationId xmlns:p14="http://schemas.microsoft.com/office/powerpoint/2010/main" val="10669337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Glaskuppel ist nach oben offen. Die trichterförmige Öffnung führt direkt in den Plenarsaal und dient zur Belüftung.</a:t>
            </a:r>
          </a:p>
          <a:p>
            <a:r>
              <a:rPr lang="de-DE" dirty="0" smtClean="0"/>
              <a:t>Einige Daten zur Kuppel: 40 m Durchmesser, 23 m hoch und wiegt</a:t>
            </a:r>
            <a:r>
              <a:rPr lang="de-DE" baseline="0" dirty="0" smtClean="0"/>
              <a:t> 1200 Tonnen. 3000 m² Glas sind in der Kuppel verbaut.</a:t>
            </a:r>
            <a:endParaRPr lang="de-AT" dirty="0"/>
          </a:p>
        </p:txBody>
      </p:sp>
      <p:sp>
        <p:nvSpPr>
          <p:cNvPr id="4" name="Foliennummernplatzhalter 3"/>
          <p:cNvSpPr>
            <a:spLocks noGrp="1"/>
          </p:cNvSpPr>
          <p:nvPr>
            <p:ph type="sldNum" sz="quarter" idx="10"/>
          </p:nvPr>
        </p:nvSpPr>
        <p:spPr/>
        <p:txBody>
          <a:bodyPr/>
          <a:lstStyle/>
          <a:p>
            <a:fld id="{37A0DF06-040A-465C-85C2-C7AC16BE1877}" type="slidenum">
              <a:rPr lang="de-AT" smtClean="0"/>
              <a:t>9</a:t>
            </a:fld>
            <a:endParaRPr lang="de-AT"/>
          </a:p>
        </p:txBody>
      </p:sp>
    </p:spTree>
    <p:extLst>
      <p:ext uri="{BB962C8B-B14F-4D97-AF65-F5344CB8AC3E}">
        <p14:creationId xmlns:p14="http://schemas.microsoft.com/office/powerpoint/2010/main" val="745071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AT"/>
          </a:p>
        </p:txBody>
      </p:sp>
      <p:sp>
        <p:nvSpPr>
          <p:cNvPr id="4" name="Datumsplatzhalter 3"/>
          <p:cNvSpPr>
            <a:spLocks noGrp="1"/>
          </p:cNvSpPr>
          <p:nvPr>
            <p:ph type="dt" sz="half" idx="10"/>
          </p:nvPr>
        </p:nvSpPr>
        <p:spPr/>
        <p:txBody>
          <a:bodyPr/>
          <a:lstStyle/>
          <a:p>
            <a:fld id="{0469A9CF-ABB2-4FEE-8ED7-269E444268F6}" type="datetimeFigureOut">
              <a:rPr lang="de-AT" smtClean="0"/>
              <a:t>10.05.2018</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2841316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p>
            <a:fld id="{0469A9CF-ABB2-4FEE-8ED7-269E444268F6}" type="datetimeFigureOut">
              <a:rPr lang="de-AT" smtClean="0"/>
              <a:t>10.05.2018</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2927132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p>
            <a:fld id="{0469A9CF-ABB2-4FEE-8ED7-269E444268F6}" type="datetimeFigureOut">
              <a:rPr lang="de-AT" smtClean="0"/>
              <a:t>10.05.2018</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3728062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p>
            <a:fld id="{0469A9CF-ABB2-4FEE-8ED7-269E444268F6}" type="datetimeFigureOut">
              <a:rPr lang="de-AT" smtClean="0"/>
              <a:t>10.05.2018</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3475332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0469A9CF-ABB2-4FEE-8ED7-269E444268F6}" type="datetimeFigureOut">
              <a:rPr lang="de-AT" smtClean="0"/>
              <a:t>10.05.2018</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881136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Datumsplatzhalter 4"/>
          <p:cNvSpPr>
            <a:spLocks noGrp="1"/>
          </p:cNvSpPr>
          <p:nvPr>
            <p:ph type="dt" sz="half" idx="10"/>
          </p:nvPr>
        </p:nvSpPr>
        <p:spPr/>
        <p:txBody>
          <a:bodyPr/>
          <a:lstStyle/>
          <a:p>
            <a:fld id="{0469A9CF-ABB2-4FEE-8ED7-269E444268F6}" type="datetimeFigureOut">
              <a:rPr lang="de-AT" smtClean="0"/>
              <a:t>10.05.2018</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3219764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7" name="Datumsplatzhalter 6"/>
          <p:cNvSpPr>
            <a:spLocks noGrp="1"/>
          </p:cNvSpPr>
          <p:nvPr>
            <p:ph type="dt" sz="half" idx="10"/>
          </p:nvPr>
        </p:nvSpPr>
        <p:spPr/>
        <p:txBody>
          <a:bodyPr/>
          <a:lstStyle/>
          <a:p>
            <a:fld id="{0469A9CF-ABB2-4FEE-8ED7-269E444268F6}" type="datetimeFigureOut">
              <a:rPr lang="de-AT" smtClean="0"/>
              <a:t>10.05.2018</a:t>
            </a:fld>
            <a:endParaRPr lang="de-AT"/>
          </a:p>
        </p:txBody>
      </p:sp>
      <p:sp>
        <p:nvSpPr>
          <p:cNvPr id="8" name="Fußzeilenplatzhalter 7"/>
          <p:cNvSpPr>
            <a:spLocks noGrp="1"/>
          </p:cNvSpPr>
          <p:nvPr>
            <p:ph type="ftr" sz="quarter" idx="11"/>
          </p:nvPr>
        </p:nvSpPr>
        <p:spPr/>
        <p:txBody>
          <a:bodyPr/>
          <a:lstStyle/>
          <a:p>
            <a:endParaRPr lang="de-AT"/>
          </a:p>
        </p:txBody>
      </p:sp>
      <p:sp>
        <p:nvSpPr>
          <p:cNvPr id="9" name="Foliennummernplatzhalter 8"/>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166167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Datumsplatzhalter 2"/>
          <p:cNvSpPr>
            <a:spLocks noGrp="1"/>
          </p:cNvSpPr>
          <p:nvPr>
            <p:ph type="dt" sz="half" idx="10"/>
          </p:nvPr>
        </p:nvSpPr>
        <p:spPr/>
        <p:txBody>
          <a:bodyPr/>
          <a:lstStyle/>
          <a:p>
            <a:fld id="{0469A9CF-ABB2-4FEE-8ED7-269E444268F6}" type="datetimeFigureOut">
              <a:rPr lang="de-AT" smtClean="0"/>
              <a:t>10.05.2018</a:t>
            </a:fld>
            <a:endParaRPr lang="de-AT"/>
          </a:p>
        </p:txBody>
      </p:sp>
      <p:sp>
        <p:nvSpPr>
          <p:cNvPr id="4" name="Fußzeilenplatzhalter 3"/>
          <p:cNvSpPr>
            <a:spLocks noGrp="1"/>
          </p:cNvSpPr>
          <p:nvPr>
            <p:ph type="ftr" sz="quarter" idx="11"/>
          </p:nvPr>
        </p:nvSpPr>
        <p:spPr/>
        <p:txBody>
          <a:bodyPr/>
          <a:lstStyle/>
          <a:p>
            <a:endParaRPr lang="de-AT"/>
          </a:p>
        </p:txBody>
      </p:sp>
      <p:sp>
        <p:nvSpPr>
          <p:cNvPr id="5" name="Foliennummernplatzhalter 4"/>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1067945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0469A9CF-ABB2-4FEE-8ED7-269E444268F6}" type="datetimeFigureOut">
              <a:rPr lang="de-AT" smtClean="0"/>
              <a:t>10.05.2018</a:t>
            </a:fld>
            <a:endParaRPr lang="de-AT"/>
          </a:p>
        </p:txBody>
      </p:sp>
      <p:sp>
        <p:nvSpPr>
          <p:cNvPr id="3" name="Fußzeilenplatzhalter 2"/>
          <p:cNvSpPr>
            <a:spLocks noGrp="1"/>
          </p:cNvSpPr>
          <p:nvPr>
            <p:ph type="ftr" sz="quarter" idx="11"/>
          </p:nvPr>
        </p:nvSpPr>
        <p:spPr/>
        <p:txBody>
          <a:bodyPr/>
          <a:lstStyle/>
          <a:p>
            <a:endParaRPr lang="de-AT"/>
          </a:p>
        </p:txBody>
      </p:sp>
      <p:sp>
        <p:nvSpPr>
          <p:cNvPr id="4" name="Foliennummernplatzhalter 3"/>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4292726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0469A9CF-ABB2-4FEE-8ED7-269E444268F6}" type="datetimeFigureOut">
              <a:rPr lang="de-AT" smtClean="0"/>
              <a:t>10.05.2018</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2580224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AT"/>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0469A9CF-ABB2-4FEE-8ED7-269E444268F6}" type="datetimeFigureOut">
              <a:rPr lang="de-AT" smtClean="0"/>
              <a:t>10.05.2018</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2514752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AT"/>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69A9CF-ABB2-4FEE-8ED7-269E444268F6}" type="datetimeFigureOut">
              <a:rPr lang="de-AT" smtClean="0"/>
              <a:t>10.05.2018</a:t>
            </a:fld>
            <a:endParaRPr lang="de-AT"/>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AT"/>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2E5B68-CB7B-45C5-9011-4DBA47F5AA02}" type="slidenum">
              <a:rPr lang="de-AT" smtClean="0"/>
              <a:t>‹Nr.›</a:t>
            </a:fld>
            <a:endParaRPr lang="de-AT"/>
          </a:p>
        </p:txBody>
      </p:sp>
    </p:spTree>
    <p:extLst>
      <p:ext uri="{BB962C8B-B14F-4D97-AF65-F5344CB8AC3E}">
        <p14:creationId xmlns:p14="http://schemas.microsoft.com/office/powerpoint/2010/main" val="3162430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bundestag.de/blob/429320/aa16c75d441511c844ef0cdddcd1afa7/beilage_klimaschutzplan-data.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14" y="1461729"/>
            <a:ext cx="7772400" cy="1470025"/>
          </a:xfrm>
        </p:spPr>
        <p:txBody>
          <a:bodyPr>
            <a:normAutofit/>
          </a:bodyPr>
          <a:lstStyle/>
          <a:p>
            <a:r>
              <a:rPr lang="de-AT" dirty="0" smtClean="0"/>
              <a:t> Bundestags-Gebäude in Berlin</a:t>
            </a:r>
            <a:br>
              <a:rPr lang="de-AT" dirty="0" smtClean="0"/>
            </a:br>
            <a:r>
              <a:rPr lang="de-AT" sz="1800" i="1" dirty="0" smtClean="0"/>
              <a:t>(Infos dazu findest du in dem Notizbereich)</a:t>
            </a:r>
            <a:endParaRPr lang="de-AT" sz="1800" i="1" dirty="0"/>
          </a:p>
        </p:txBody>
      </p:sp>
      <p:sp>
        <p:nvSpPr>
          <p:cNvPr id="3" name="Untertitel 2"/>
          <p:cNvSpPr>
            <a:spLocks noGrp="1"/>
          </p:cNvSpPr>
          <p:nvPr>
            <p:ph type="subTitle" idx="1"/>
          </p:nvPr>
        </p:nvSpPr>
        <p:spPr>
          <a:xfrm>
            <a:off x="1371614" y="5517232"/>
            <a:ext cx="6400800" cy="672480"/>
          </a:xfrm>
        </p:spPr>
        <p:txBody>
          <a:bodyPr/>
          <a:lstStyle/>
          <a:p>
            <a:r>
              <a:rPr lang="de-AT" dirty="0" smtClean="0"/>
              <a:t>Name des Schülers</a:t>
            </a:r>
            <a:endParaRPr lang="de-AT" dirty="0"/>
          </a:p>
        </p:txBody>
      </p:sp>
      <p:sp>
        <p:nvSpPr>
          <p:cNvPr id="4" name="Rechteck 3"/>
          <p:cNvSpPr/>
          <p:nvPr/>
        </p:nvSpPr>
        <p:spPr>
          <a:xfrm>
            <a:off x="914795" y="3284984"/>
            <a:ext cx="7314438" cy="923330"/>
          </a:xfrm>
          <a:prstGeom prst="rect">
            <a:avLst/>
          </a:prstGeom>
          <a:noFill/>
        </p:spPr>
        <p:txBody>
          <a:bodyPr wrap="none" lIns="91440" tIns="45720" rIns="91440" bIns="45720">
            <a:spAutoFit/>
          </a:bodyPr>
          <a:lstStyle/>
          <a:p>
            <a:pPr algn="ctr"/>
            <a:r>
              <a:rPr lang="de-DE"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Herzlich Willkommen!</a:t>
            </a:r>
            <a:endParaRPr lang="de-DE"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24525199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smtClean="0"/>
              <a:t>Glaskuppel</a:t>
            </a:r>
            <a:endParaRPr lang="de-AT" dirty="0"/>
          </a:p>
        </p:txBody>
      </p:sp>
      <p:sp>
        <p:nvSpPr>
          <p:cNvPr id="3" name="Inhaltsplatzhalter 2"/>
          <p:cNvSpPr>
            <a:spLocks noGrp="1"/>
          </p:cNvSpPr>
          <p:nvPr>
            <p:ph idx="1"/>
          </p:nvPr>
        </p:nvSpPr>
        <p:spPr>
          <a:xfrm>
            <a:off x="457200" y="1600201"/>
            <a:ext cx="5626968" cy="1195071"/>
          </a:xfrm>
        </p:spPr>
        <p:txBody>
          <a:bodyPr>
            <a:normAutofit/>
          </a:bodyPr>
          <a:lstStyle/>
          <a:p>
            <a:r>
              <a:rPr lang="de-DE" dirty="0" smtClean="0"/>
              <a:t>Eine Rampe führt ganz nach oben.</a:t>
            </a:r>
          </a:p>
          <a:p>
            <a:endParaRPr lang="de-AT" dirty="0"/>
          </a:p>
        </p:txBody>
      </p:sp>
      <p:sp>
        <p:nvSpPr>
          <p:cNvPr id="5" name="Rechteck 4"/>
          <p:cNvSpPr/>
          <p:nvPr/>
        </p:nvSpPr>
        <p:spPr>
          <a:xfrm>
            <a:off x="469477" y="3068960"/>
            <a:ext cx="4248472" cy="27651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6" name="Textfeld 5"/>
          <p:cNvSpPr txBox="1"/>
          <p:nvPr/>
        </p:nvSpPr>
        <p:spPr>
          <a:xfrm rot="20389437">
            <a:off x="861061" y="4128361"/>
            <a:ext cx="2541754" cy="646331"/>
          </a:xfrm>
          <a:prstGeom prst="rect">
            <a:avLst/>
          </a:prstGeom>
          <a:noFill/>
        </p:spPr>
        <p:txBody>
          <a:bodyPr wrap="square" rtlCol="0">
            <a:spAutoFit/>
          </a:bodyPr>
          <a:lstStyle/>
          <a:p>
            <a:r>
              <a:rPr lang="de-DE" dirty="0" smtClean="0"/>
              <a:t>Bild der Rampe nach oben</a:t>
            </a:r>
            <a:endParaRPr lang="de-AT" dirty="0"/>
          </a:p>
        </p:txBody>
      </p:sp>
      <p:sp>
        <p:nvSpPr>
          <p:cNvPr id="7" name="Rechteck 6"/>
          <p:cNvSpPr/>
          <p:nvPr/>
        </p:nvSpPr>
        <p:spPr>
          <a:xfrm>
            <a:off x="4318038" y="2463326"/>
            <a:ext cx="4248472" cy="27651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8" name="Textfeld 7"/>
          <p:cNvSpPr txBox="1"/>
          <p:nvPr/>
        </p:nvSpPr>
        <p:spPr>
          <a:xfrm rot="20389437">
            <a:off x="5071998" y="3330368"/>
            <a:ext cx="2541754" cy="923330"/>
          </a:xfrm>
          <a:prstGeom prst="rect">
            <a:avLst/>
          </a:prstGeom>
          <a:noFill/>
        </p:spPr>
        <p:txBody>
          <a:bodyPr wrap="square" rtlCol="0">
            <a:spAutoFit/>
          </a:bodyPr>
          <a:lstStyle/>
          <a:p>
            <a:r>
              <a:rPr lang="de-DE" dirty="0" smtClean="0"/>
              <a:t>Bild mit Personen und der Rampe im Inneren der Glaskuppel</a:t>
            </a:r>
            <a:endParaRPr lang="de-AT" dirty="0"/>
          </a:p>
        </p:txBody>
      </p:sp>
    </p:spTree>
    <p:extLst>
      <p:ext uri="{BB962C8B-B14F-4D97-AF65-F5344CB8AC3E}">
        <p14:creationId xmlns:p14="http://schemas.microsoft.com/office/powerpoint/2010/main" val="23379719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smtClean="0"/>
              <a:t>Glaskuppel</a:t>
            </a:r>
            <a:endParaRPr lang="de-AT" dirty="0"/>
          </a:p>
        </p:txBody>
      </p:sp>
      <p:sp>
        <p:nvSpPr>
          <p:cNvPr id="3" name="Inhaltsplatzhalter 2"/>
          <p:cNvSpPr>
            <a:spLocks noGrp="1"/>
          </p:cNvSpPr>
          <p:nvPr>
            <p:ph idx="1"/>
          </p:nvPr>
        </p:nvSpPr>
        <p:spPr>
          <a:xfrm>
            <a:off x="457200" y="1600201"/>
            <a:ext cx="8229600" cy="1900808"/>
          </a:xfrm>
        </p:spPr>
        <p:txBody>
          <a:bodyPr/>
          <a:lstStyle/>
          <a:p>
            <a:r>
              <a:rPr lang="de-DE" dirty="0" smtClean="0"/>
              <a:t>Spiegel in der Mitte der Kuppel</a:t>
            </a:r>
          </a:p>
          <a:p>
            <a:pPr lvl="1"/>
            <a:r>
              <a:rPr lang="de-DE" dirty="0" smtClean="0"/>
              <a:t>lenken das … in den Plenarsaal</a:t>
            </a:r>
          </a:p>
          <a:p>
            <a:pPr lvl="1"/>
            <a:r>
              <a:rPr lang="de-DE" dirty="0" smtClean="0"/>
              <a:t>spart … für die Lampen im Saal</a:t>
            </a:r>
          </a:p>
        </p:txBody>
      </p:sp>
      <p:sp>
        <p:nvSpPr>
          <p:cNvPr id="4" name="Rechteck 3"/>
          <p:cNvSpPr/>
          <p:nvPr/>
        </p:nvSpPr>
        <p:spPr>
          <a:xfrm>
            <a:off x="3959932" y="3472176"/>
            <a:ext cx="4248472" cy="27651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5" name="Textfeld 4"/>
          <p:cNvSpPr txBox="1"/>
          <p:nvPr/>
        </p:nvSpPr>
        <p:spPr>
          <a:xfrm rot="20389437">
            <a:off x="4893509" y="4357075"/>
            <a:ext cx="2541754" cy="923330"/>
          </a:xfrm>
          <a:prstGeom prst="rect">
            <a:avLst/>
          </a:prstGeom>
          <a:noFill/>
        </p:spPr>
        <p:txBody>
          <a:bodyPr wrap="square" rtlCol="0">
            <a:spAutoFit/>
          </a:bodyPr>
          <a:lstStyle/>
          <a:p>
            <a:r>
              <a:rPr lang="de-AT" dirty="0" smtClean="0"/>
              <a:t>Hier befindet sich </a:t>
            </a:r>
            <a:r>
              <a:rPr lang="de-AT" dirty="0" smtClean="0"/>
              <a:t>ein Bild des Inneren </a:t>
            </a:r>
            <a:r>
              <a:rPr lang="de-AT" dirty="0" smtClean="0"/>
              <a:t>der </a:t>
            </a:r>
            <a:r>
              <a:rPr lang="de-AT" dirty="0"/>
              <a:t>K</a:t>
            </a:r>
            <a:r>
              <a:rPr lang="de-AT" dirty="0" smtClean="0"/>
              <a:t>uppel!</a:t>
            </a:r>
            <a:endParaRPr lang="de-AT" dirty="0"/>
          </a:p>
        </p:txBody>
      </p:sp>
    </p:spTree>
    <p:extLst>
      <p:ext uri="{BB962C8B-B14F-4D97-AF65-F5344CB8AC3E}">
        <p14:creationId xmlns:p14="http://schemas.microsoft.com/office/powerpoint/2010/main" val="13154182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Bundeskanzleramt</a:t>
            </a:r>
            <a:endParaRPr lang="de-AT" dirty="0"/>
          </a:p>
        </p:txBody>
      </p:sp>
      <p:sp>
        <p:nvSpPr>
          <p:cNvPr id="3" name="Inhaltsplatzhalter 2"/>
          <p:cNvSpPr>
            <a:spLocks noGrp="1"/>
          </p:cNvSpPr>
          <p:nvPr>
            <p:ph idx="1"/>
          </p:nvPr>
        </p:nvSpPr>
        <p:spPr>
          <a:xfrm>
            <a:off x="457200" y="1600201"/>
            <a:ext cx="8003232" cy="1612776"/>
          </a:xfrm>
        </p:spPr>
        <p:txBody>
          <a:bodyPr/>
          <a:lstStyle/>
          <a:p>
            <a:pPr marL="0" indent="0">
              <a:buNone/>
            </a:pPr>
            <a:r>
              <a:rPr lang="de-AT" dirty="0" smtClean="0"/>
              <a:t>- direkt vor dem Bundestagsgebäude</a:t>
            </a:r>
            <a:endParaRPr lang="de-AT" dirty="0"/>
          </a:p>
        </p:txBody>
      </p:sp>
      <p:sp>
        <p:nvSpPr>
          <p:cNvPr id="4" name="Textfeld 3"/>
          <p:cNvSpPr txBox="1"/>
          <p:nvPr/>
        </p:nvSpPr>
        <p:spPr>
          <a:xfrm rot="20389437">
            <a:off x="1585507" y="3966970"/>
            <a:ext cx="2399406" cy="646331"/>
          </a:xfrm>
          <a:prstGeom prst="rect">
            <a:avLst/>
          </a:prstGeom>
          <a:noFill/>
        </p:spPr>
        <p:txBody>
          <a:bodyPr wrap="square" rtlCol="0">
            <a:spAutoFit/>
          </a:bodyPr>
          <a:lstStyle/>
          <a:p>
            <a:r>
              <a:rPr lang="de-AT" dirty="0" smtClean="0"/>
              <a:t>Bild: Ausblick auf das Bundeskanzlergebäude</a:t>
            </a:r>
            <a:endParaRPr lang="de-AT" dirty="0"/>
          </a:p>
        </p:txBody>
      </p:sp>
      <p:sp>
        <p:nvSpPr>
          <p:cNvPr id="5" name="Rechteck 4"/>
          <p:cNvSpPr/>
          <p:nvPr/>
        </p:nvSpPr>
        <p:spPr>
          <a:xfrm>
            <a:off x="658138" y="2705959"/>
            <a:ext cx="5137998" cy="31683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7" name="Textfeld 6"/>
          <p:cNvSpPr txBox="1"/>
          <p:nvPr/>
        </p:nvSpPr>
        <p:spPr>
          <a:xfrm>
            <a:off x="658138" y="6093296"/>
            <a:ext cx="5137998" cy="646331"/>
          </a:xfrm>
          <a:prstGeom prst="rect">
            <a:avLst/>
          </a:prstGeom>
          <a:noFill/>
        </p:spPr>
        <p:txBody>
          <a:bodyPr wrap="square" rtlCol="0">
            <a:spAutoFit/>
          </a:bodyPr>
          <a:lstStyle/>
          <a:p>
            <a:r>
              <a:rPr lang="de-DE" dirty="0" smtClean="0"/>
              <a:t>Ausblick über dem Platz der Republik zum Bundeskanzleramt</a:t>
            </a:r>
            <a:endParaRPr lang="de-AT" dirty="0"/>
          </a:p>
        </p:txBody>
      </p:sp>
    </p:spTree>
    <p:extLst>
      <p:ext uri="{BB962C8B-B14F-4D97-AF65-F5344CB8AC3E}">
        <p14:creationId xmlns:p14="http://schemas.microsoft.com/office/powerpoint/2010/main" val="20031554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dirty="0" smtClean="0"/>
              <a:t>Weitere Sehenswürdigkeiten</a:t>
            </a:r>
            <a:br>
              <a:rPr lang="de-AT" dirty="0" smtClean="0"/>
            </a:br>
            <a:r>
              <a:rPr lang="de-AT" dirty="0" smtClean="0"/>
              <a:t>in Berlin</a:t>
            </a:r>
            <a:endParaRPr lang="de-AT" dirty="0"/>
          </a:p>
        </p:txBody>
      </p:sp>
      <p:sp>
        <p:nvSpPr>
          <p:cNvPr id="3" name="Inhaltsplatzhalter 2"/>
          <p:cNvSpPr>
            <a:spLocks noGrp="1"/>
          </p:cNvSpPr>
          <p:nvPr>
            <p:ph idx="1"/>
          </p:nvPr>
        </p:nvSpPr>
        <p:spPr>
          <a:xfrm>
            <a:off x="457200" y="1600200"/>
            <a:ext cx="4042792" cy="1253837"/>
          </a:xfrm>
        </p:spPr>
        <p:txBody>
          <a:bodyPr/>
          <a:lstStyle/>
          <a:p>
            <a:pPr marL="0" indent="0">
              <a:buNone/>
            </a:pPr>
            <a:r>
              <a:rPr lang="de-AT" dirty="0" smtClean="0"/>
              <a:t>Brandenburger Tor</a:t>
            </a:r>
          </a:p>
          <a:p>
            <a:endParaRPr lang="de-AT" dirty="0"/>
          </a:p>
        </p:txBody>
      </p:sp>
      <p:sp>
        <p:nvSpPr>
          <p:cNvPr id="4" name="Rechteck 3"/>
          <p:cNvSpPr/>
          <p:nvPr/>
        </p:nvSpPr>
        <p:spPr>
          <a:xfrm>
            <a:off x="395536" y="2492896"/>
            <a:ext cx="4822539" cy="38570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5" name="Textfeld 4"/>
          <p:cNvSpPr txBox="1"/>
          <p:nvPr/>
        </p:nvSpPr>
        <p:spPr>
          <a:xfrm rot="20389437">
            <a:off x="1740646" y="3573639"/>
            <a:ext cx="2255645" cy="923330"/>
          </a:xfrm>
          <a:prstGeom prst="rect">
            <a:avLst/>
          </a:prstGeom>
          <a:noFill/>
        </p:spPr>
        <p:txBody>
          <a:bodyPr wrap="square" rtlCol="0">
            <a:spAutoFit/>
          </a:bodyPr>
          <a:lstStyle/>
          <a:p>
            <a:r>
              <a:rPr lang="de-AT" dirty="0" smtClean="0"/>
              <a:t>Hier befindet sich </a:t>
            </a:r>
            <a:br>
              <a:rPr lang="de-AT" dirty="0" smtClean="0"/>
            </a:br>
            <a:r>
              <a:rPr lang="de-AT" dirty="0" smtClean="0"/>
              <a:t>ein Bild des Brandenburger Tor!</a:t>
            </a:r>
            <a:endParaRPr lang="de-AT" dirty="0"/>
          </a:p>
        </p:txBody>
      </p:sp>
      <p:sp>
        <p:nvSpPr>
          <p:cNvPr id="6" name="Rechteck 5"/>
          <p:cNvSpPr/>
          <p:nvPr/>
        </p:nvSpPr>
        <p:spPr>
          <a:xfrm>
            <a:off x="4716016" y="1600200"/>
            <a:ext cx="4163210" cy="348498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7" name="Textfeld 6"/>
          <p:cNvSpPr txBox="1"/>
          <p:nvPr/>
        </p:nvSpPr>
        <p:spPr>
          <a:xfrm rot="20389437">
            <a:off x="5877104" y="2564093"/>
            <a:ext cx="2255645" cy="1200329"/>
          </a:xfrm>
          <a:prstGeom prst="rect">
            <a:avLst/>
          </a:prstGeom>
          <a:noFill/>
        </p:spPr>
        <p:txBody>
          <a:bodyPr wrap="square" rtlCol="0">
            <a:spAutoFit/>
          </a:bodyPr>
          <a:lstStyle/>
          <a:p>
            <a:r>
              <a:rPr lang="de-AT" dirty="0" smtClean="0"/>
              <a:t>Hier befindet sich </a:t>
            </a:r>
            <a:br>
              <a:rPr lang="de-AT" dirty="0" smtClean="0"/>
            </a:br>
            <a:r>
              <a:rPr lang="de-AT" dirty="0" smtClean="0"/>
              <a:t>ein Bild </a:t>
            </a:r>
            <a:r>
              <a:rPr lang="de-AT" dirty="0"/>
              <a:t>der </a:t>
            </a:r>
            <a:r>
              <a:rPr lang="de-AT" dirty="0" smtClean="0"/>
              <a:t>Brandenburger Tor Detail!</a:t>
            </a:r>
            <a:endParaRPr lang="de-AT" dirty="0"/>
          </a:p>
        </p:txBody>
      </p:sp>
    </p:spTree>
    <p:extLst>
      <p:ext uri="{BB962C8B-B14F-4D97-AF65-F5344CB8AC3E}">
        <p14:creationId xmlns:p14="http://schemas.microsoft.com/office/powerpoint/2010/main" val="22079984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dirty="0" smtClean="0"/>
              <a:t>Weitere Sehenswürdigkeiten</a:t>
            </a:r>
            <a:br>
              <a:rPr lang="de-AT" dirty="0" smtClean="0"/>
            </a:br>
            <a:r>
              <a:rPr lang="de-AT" dirty="0" smtClean="0"/>
              <a:t>in Berlin</a:t>
            </a:r>
            <a:endParaRPr lang="de-AT" dirty="0"/>
          </a:p>
        </p:txBody>
      </p:sp>
      <p:sp>
        <p:nvSpPr>
          <p:cNvPr id="3" name="Inhaltsplatzhalter 2"/>
          <p:cNvSpPr>
            <a:spLocks noGrp="1"/>
          </p:cNvSpPr>
          <p:nvPr>
            <p:ph idx="1"/>
          </p:nvPr>
        </p:nvSpPr>
        <p:spPr>
          <a:xfrm>
            <a:off x="457200" y="1600200"/>
            <a:ext cx="4042792" cy="1253837"/>
          </a:xfrm>
        </p:spPr>
        <p:txBody>
          <a:bodyPr/>
          <a:lstStyle/>
          <a:p>
            <a:pPr marL="0" indent="0">
              <a:buNone/>
            </a:pPr>
            <a:r>
              <a:rPr lang="de-AT" dirty="0" smtClean="0"/>
              <a:t>Checkpoint Charlie</a:t>
            </a:r>
          </a:p>
          <a:p>
            <a:endParaRPr lang="de-AT" dirty="0"/>
          </a:p>
        </p:txBody>
      </p:sp>
      <p:sp>
        <p:nvSpPr>
          <p:cNvPr id="4" name="Rechteck 3"/>
          <p:cNvSpPr/>
          <p:nvPr/>
        </p:nvSpPr>
        <p:spPr>
          <a:xfrm>
            <a:off x="395536" y="2492896"/>
            <a:ext cx="4822539" cy="38570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5" name="Textfeld 4"/>
          <p:cNvSpPr txBox="1"/>
          <p:nvPr/>
        </p:nvSpPr>
        <p:spPr>
          <a:xfrm rot="20389437">
            <a:off x="1740646" y="3573639"/>
            <a:ext cx="2255645" cy="923330"/>
          </a:xfrm>
          <a:prstGeom prst="rect">
            <a:avLst/>
          </a:prstGeom>
          <a:noFill/>
        </p:spPr>
        <p:txBody>
          <a:bodyPr wrap="square" rtlCol="0">
            <a:spAutoFit/>
          </a:bodyPr>
          <a:lstStyle/>
          <a:p>
            <a:r>
              <a:rPr lang="de-AT" dirty="0" smtClean="0"/>
              <a:t>Hier befindet sich </a:t>
            </a:r>
            <a:br>
              <a:rPr lang="de-AT" dirty="0" smtClean="0"/>
            </a:br>
            <a:r>
              <a:rPr lang="de-AT" dirty="0" smtClean="0"/>
              <a:t>ein Bild des Checkpoints Charlie!</a:t>
            </a:r>
            <a:endParaRPr lang="de-AT" dirty="0"/>
          </a:p>
        </p:txBody>
      </p:sp>
      <p:sp>
        <p:nvSpPr>
          <p:cNvPr id="6" name="Rechteck 5"/>
          <p:cNvSpPr/>
          <p:nvPr/>
        </p:nvSpPr>
        <p:spPr>
          <a:xfrm>
            <a:off x="4716016" y="1600200"/>
            <a:ext cx="4163210" cy="348498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7" name="Textfeld 6"/>
          <p:cNvSpPr txBox="1"/>
          <p:nvPr/>
        </p:nvSpPr>
        <p:spPr>
          <a:xfrm rot="20389437">
            <a:off x="5877104" y="2702593"/>
            <a:ext cx="2255645" cy="923330"/>
          </a:xfrm>
          <a:prstGeom prst="rect">
            <a:avLst/>
          </a:prstGeom>
          <a:noFill/>
        </p:spPr>
        <p:txBody>
          <a:bodyPr wrap="square" rtlCol="0">
            <a:spAutoFit/>
          </a:bodyPr>
          <a:lstStyle/>
          <a:p>
            <a:r>
              <a:rPr lang="de-AT" dirty="0" smtClean="0"/>
              <a:t>Hier befindet sich </a:t>
            </a:r>
            <a:br>
              <a:rPr lang="de-AT" dirty="0" smtClean="0"/>
            </a:br>
            <a:r>
              <a:rPr lang="de-AT" dirty="0" smtClean="0"/>
              <a:t>ein Bild </a:t>
            </a:r>
            <a:r>
              <a:rPr lang="de-AT" dirty="0"/>
              <a:t>der </a:t>
            </a:r>
            <a:r>
              <a:rPr lang="de-AT" dirty="0" smtClean="0"/>
              <a:t>Tafel Checkpoint Charlie!</a:t>
            </a:r>
            <a:endParaRPr lang="de-AT" dirty="0"/>
          </a:p>
        </p:txBody>
      </p:sp>
    </p:spTree>
    <p:extLst>
      <p:ext uri="{BB962C8B-B14F-4D97-AF65-F5344CB8AC3E}">
        <p14:creationId xmlns:p14="http://schemas.microsoft.com/office/powerpoint/2010/main" val="24218578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Berliner Mauer</a:t>
            </a:r>
            <a:endParaRPr lang="de-AT" dirty="0"/>
          </a:p>
        </p:txBody>
      </p:sp>
      <p:sp>
        <p:nvSpPr>
          <p:cNvPr id="4" name="Rechteck 3"/>
          <p:cNvSpPr/>
          <p:nvPr/>
        </p:nvSpPr>
        <p:spPr>
          <a:xfrm>
            <a:off x="3347864" y="1700808"/>
            <a:ext cx="5292588" cy="38884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5" name="Textfeld 4"/>
          <p:cNvSpPr txBox="1"/>
          <p:nvPr/>
        </p:nvSpPr>
        <p:spPr>
          <a:xfrm rot="20389437">
            <a:off x="4950057" y="3357615"/>
            <a:ext cx="2255645" cy="923330"/>
          </a:xfrm>
          <a:prstGeom prst="rect">
            <a:avLst/>
          </a:prstGeom>
          <a:noFill/>
        </p:spPr>
        <p:txBody>
          <a:bodyPr wrap="square" rtlCol="0">
            <a:spAutoFit/>
          </a:bodyPr>
          <a:lstStyle/>
          <a:p>
            <a:r>
              <a:rPr lang="de-AT" dirty="0" smtClean="0"/>
              <a:t>Hier befindet sich </a:t>
            </a:r>
            <a:br>
              <a:rPr lang="de-AT" dirty="0" smtClean="0"/>
            </a:br>
            <a:r>
              <a:rPr lang="de-AT" dirty="0" smtClean="0"/>
              <a:t>ein Bild der Reste der Berliner Mauer!</a:t>
            </a:r>
            <a:endParaRPr lang="de-AT" dirty="0"/>
          </a:p>
        </p:txBody>
      </p:sp>
    </p:spTree>
    <p:extLst>
      <p:ext uri="{BB962C8B-B14F-4D97-AF65-F5344CB8AC3E}">
        <p14:creationId xmlns:p14="http://schemas.microsoft.com/office/powerpoint/2010/main" val="24285331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Museen, Leben in der Stadt …</a:t>
            </a:r>
            <a:endParaRPr lang="de-AT" dirty="0"/>
          </a:p>
        </p:txBody>
      </p:sp>
      <p:sp>
        <p:nvSpPr>
          <p:cNvPr id="4" name="Rechteck 3"/>
          <p:cNvSpPr/>
          <p:nvPr/>
        </p:nvSpPr>
        <p:spPr>
          <a:xfrm>
            <a:off x="5508104" y="1700808"/>
            <a:ext cx="3132348" cy="26087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5" name="Textfeld 4"/>
          <p:cNvSpPr txBox="1"/>
          <p:nvPr/>
        </p:nvSpPr>
        <p:spPr>
          <a:xfrm rot="20389437">
            <a:off x="6078654" y="2654533"/>
            <a:ext cx="2255645" cy="369332"/>
          </a:xfrm>
          <a:prstGeom prst="rect">
            <a:avLst/>
          </a:prstGeom>
          <a:noFill/>
        </p:spPr>
        <p:txBody>
          <a:bodyPr wrap="square" rtlCol="0">
            <a:spAutoFit/>
          </a:bodyPr>
          <a:lstStyle/>
          <a:p>
            <a:r>
              <a:rPr lang="de-AT" dirty="0" smtClean="0"/>
              <a:t>z. B. Bild Kanaldeckel</a:t>
            </a:r>
            <a:endParaRPr lang="de-AT" dirty="0"/>
          </a:p>
        </p:txBody>
      </p:sp>
      <p:sp>
        <p:nvSpPr>
          <p:cNvPr id="7" name="Rechteck 6"/>
          <p:cNvSpPr/>
          <p:nvPr/>
        </p:nvSpPr>
        <p:spPr>
          <a:xfrm>
            <a:off x="971600" y="1700808"/>
            <a:ext cx="3132348" cy="26087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8" name="Textfeld 7"/>
          <p:cNvSpPr txBox="1"/>
          <p:nvPr/>
        </p:nvSpPr>
        <p:spPr>
          <a:xfrm rot="20389437">
            <a:off x="1542150" y="2516034"/>
            <a:ext cx="2255645" cy="646331"/>
          </a:xfrm>
          <a:prstGeom prst="rect">
            <a:avLst/>
          </a:prstGeom>
          <a:noFill/>
        </p:spPr>
        <p:txBody>
          <a:bodyPr wrap="square" rtlCol="0">
            <a:spAutoFit/>
          </a:bodyPr>
          <a:lstStyle/>
          <a:p>
            <a:r>
              <a:rPr lang="de-AT" dirty="0" smtClean="0"/>
              <a:t>z. B. Bild Sommer an der Spree</a:t>
            </a:r>
            <a:endParaRPr lang="de-AT" dirty="0"/>
          </a:p>
        </p:txBody>
      </p:sp>
      <p:sp>
        <p:nvSpPr>
          <p:cNvPr id="9" name="Rechteck 8"/>
          <p:cNvSpPr/>
          <p:nvPr/>
        </p:nvSpPr>
        <p:spPr>
          <a:xfrm>
            <a:off x="2771800" y="3717032"/>
            <a:ext cx="3132348" cy="26087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0" name="Textfeld 9"/>
          <p:cNvSpPr txBox="1"/>
          <p:nvPr/>
        </p:nvSpPr>
        <p:spPr>
          <a:xfrm rot="20389437">
            <a:off x="3342350" y="4670757"/>
            <a:ext cx="2255645" cy="369332"/>
          </a:xfrm>
          <a:prstGeom prst="rect">
            <a:avLst/>
          </a:prstGeom>
          <a:noFill/>
        </p:spPr>
        <p:txBody>
          <a:bodyPr wrap="square" rtlCol="0">
            <a:spAutoFit/>
          </a:bodyPr>
          <a:lstStyle/>
          <a:p>
            <a:r>
              <a:rPr lang="de-AT" dirty="0" smtClean="0"/>
              <a:t>z. B. Bild Museum</a:t>
            </a:r>
            <a:endParaRPr lang="de-AT" dirty="0"/>
          </a:p>
        </p:txBody>
      </p:sp>
    </p:spTree>
    <p:extLst>
      <p:ext uri="{BB962C8B-B14F-4D97-AF65-F5344CB8AC3E}">
        <p14:creationId xmlns:p14="http://schemas.microsoft.com/office/powerpoint/2010/main" val="24285331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hteck 5"/>
          <p:cNvSpPr/>
          <p:nvPr/>
        </p:nvSpPr>
        <p:spPr>
          <a:xfrm>
            <a:off x="1564849" y="3284984"/>
            <a:ext cx="6014339" cy="923330"/>
          </a:xfrm>
          <a:prstGeom prst="rect">
            <a:avLst/>
          </a:prstGeom>
          <a:noFill/>
        </p:spPr>
        <p:txBody>
          <a:bodyPr wrap="none" lIns="91440" tIns="45720" rIns="91440" bIns="45720">
            <a:spAutoFit/>
          </a:bodyPr>
          <a:lstStyle/>
          <a:p>
            <a:pPr algn="ctr"/>
            <a:r>
              <a:rPr lang="de-DE"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Auf Wiedersehen!</a:t>
            </a:r>
            <a:endParaRPr lang="de-DE"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9263921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Anleitung</a:t>
            </a:r>
            <a:endParaRPr lang="de-AT" dirty="0"/>
          </a:p>
        </p:txBody>
      </p:sp>
      <p:sp>
        <p:nvSpPr>
          <p:cNvPr id="3" name="Inhaltsplatzhalter 2"/>
          <p:cNvSpPr>
            <a:spLocks noGrp="1"/>
          </p:cNvSpPr>
          <p:nvPr>
            <p:ph idx="1"/>
          </p:nvPr>
        </p:nvSpPr>
        <p:spPr/>
        <p:txBody>
          <a:bodyPr>
            <a:normAutofit/>
          </a:bodyPr>
          <a:lstStyle/>
          <a:p>
            <a:r>
              <a:rPr lang="de-AT" dirty="0" smtClean="0"/>
              <a:t>Füge Folienübergänge für alle Folien hinzu:</a:t>
            </a:r>
            <a:br>
              <a:rPr lang="de-AT" dirty="0" smtClean="0"/>
            </a:br>
            <a:r>
              <a:rPr lang="de-AT" dirty="0" smtClean="0"/>
              <a:t>Register Übergänge</a:t>
            </a:r>
            <a:br>
              <a:rPr lang="de-AT" dirty="0" smtClean="0"/>
            </a:br>
            <a:r>
              <a:rPr lang="de-AT" dirty="0" smtClean="0"/>
              <a:t>Effekt wählen und für alle übernehmen</a:t>
            </a:r>
          </a:p>
          <a:p>
            <a:r>
              <a:rPr lang="de-AT" dirty="0" smtClean="0"/>
              <a:t>Wähle ein Design: Register Entwurf </a:t>
            </a:r>
          </a:p>
          <a:p>
            <a:r>
              <a:rPr lang="de-AT" dirty="0" smtClean="0"/>
              <a:t>Kontrolliere alle Folien, ob die Text gut sichtbar sind und verschiebe sie, falls notwendig.</a:t>
            </a:r>
          </a:p>
        </p:txBody>
      </p:sp>
    </p:spTree>
    <p:extLst>
      <p:ext uri="{BB962C8B-B14F-4D97-AF65-F5344CB8AC3E}">
        <p14:creationId xmlns:p14="http://schemas.microsoft.com/office/powerpoint/2010/main" val="4593964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So macht man ein Referat richtig!</a:t>
            </a:r>
            <a:endParaRPr lang="de-AT" dirty="0"/>
          </a:p>
        </p:txBody>
      </p:sp>
      <p:sp>
        <p:nvSpPr>
          <p:cNvPr id="3" name="Inhaltsplatzhalter 2"/>
          <p:cNvSpPr>
            <a:spLocks noGrp="1"/>
          </p:cNvSpPr>
          <p:nvPr>
            <p:ph idx="1"/>
          </p:nvPr>
        </p:nvSpPr>
        <p:spPr/>
        <p:txBody>
          <a:bodyPr/>
          <a:lstStyle/>
          <a:p>
            <a:r>
              <a:rPr lang="de-AT" dirty="0" smtClean="0"/>
              <a:t>Keine ganzen Sätze in der Präsentation, nur Stichworte!</a:t>
            </a:r>
          </a:p>
          <a:p>
            <a:r>
              <a:rPr lang="de-AT" dirty="0" smtClean="0"/>
              <a:t>Ganz wichtig: nicht von der Folie ablesen!</a:t>
            </a:r>
            <a:br>
              <a:rPr lang="de-AT" dirty="0" smtClean="0"/>
            </a:br>
            <a:r>
              <a:rPr lang="de-AT" sz="2000" i="1" dirty="0" smtClean="0">
                <a:solidFill>
                  <a:schemeClr val="accent5">
                    <a:lumMod val="50000"/>
                  </a:schemeClr>
                </a:solidFill>
              </a:rPr>
              <a:t>Die Zuseher lesen bereits die Folientexte und langweilen sich, wenn sie wiederholt werden.</a:t>
            </a:r>
          </a:p>
          <a:p>
            <a:endParaRPr lang="de-AT" dirty="0"/>
          </a:p>
        </p:txBody>
      </p:sp>
    </p:spTree>
    <p:extLst>
      <p:ext uri="{BB962C8B-B14F-4D97-AF65-F5344CB8AC3E}">
        <p14:creationId xmlns:p14="http://schemas.microsoft.com/office/powerpoint/2010/main" val="23470233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Bundestag</a:t>
            </a:r>
            <a:endParaRPr lang="de-AT" dirty="0"/>
          </a:p>
        </p:txBody>
      </p:sp>
      <p:sp>
        <p:nvSpPr>
          <p:cNvPr id="3" name="Inhaltsplatzhalter 2"/>
          <p:cNvSpPr>
            <a:spLocks noGrp="1"/>
          </p:cNvSpPr>
          <p:nvPr>
            <p:ph idx="1"/>
          </p:nvPr>
        </p:nvSpPr>
        <p:spPr>
          <a:xfrm>
            <a:off x="457200" y="3933056"/>
            <a:ext cx="7499176" cy="2304256"/>
          </a:xfrm>
        </p:spPr>
        <p:txBody>
          <a:bodyPr>
            <a:normAutofit/>
          </a:bodyPr>
          <a:lstStyle/>
          <a:p>
            <a:r>
              <a:rPr lang="de-AT" dirty="0" smtClean="0"/>
              <a:t>Das Bundestags-Gebäude wird auch … </a:t>
            </a:r>
            <a:r>
              <a:rPr lang="de-AT" dirty="0"/>
              <a:t>g</a:t>
            </a:r>
            <a:r>
              <a:rPr lang="de-AT" dirty="0" smtClean="0"/>
              <a:t>enannt.</a:t>
            </a:r>
          </a:p>
          <a:p>
            <a:endParaRPr lang="de-AT" dirty="0" smtClean="0"/>
          </a:p>
          <a:p>
            <a:endParaRPr lang="de-AT" dirty="0"/>
          </a:p>
        </p:txBody>
      </p:sp>
      <p:sp>
        <p:nvSpPr>
          <p:cNvPr id="5" name="Textfeld 4"/>
          <p:cNvSpPr txBox="1"/>
          <p:nvPr/>
        </p:nvSpPr>
        <p:spPr>
          <a:xfrm rot="20389437">
            <a:off x="3021301" y="2046840"/>
            <a:ext cx="2541754" cy="923330"/>
          </a:xfrm>
          <a:prstGeom prst="rect">
            <a:avLst/>
          </a:prstGeom>
          <a:noFill/>
        </p:spPr>
        <p:txBody>
          <a:bodyPr wrap="square" rtlCol="0">
            <a:spAutoFit/>
          </a:bodyPr>
          <a:lstStyle/>
          <a:p>
            <a:r>
              <a:rPr lang="de-AT" dirty="0" smtClean="0"/>
              <a:t>Hier befindet sich </a:t>
            </a:r>
            <a:br>
              <a:rPr lang="de-AT" dirty="0" smtClean="0"/>
            </a:br>
            <a:r>
              <a:rPr lang="de-AT" dirty="0" smtClean="0"/>
              <a:t>ein Bild des Reichstags-Gebäudes!</a:t>
            </a:r>
            <a:endParaRPr lang="de-AT" dirty="0"/>
          </a:p>
        </p:txBody>
      </p:sp>
      <p:sp>
        <p:nvSpPr>
          <p:cNvPr id="6" name="Rechteck 5"/>
          <p:cNvSpPr/>
          <p:nvPr/>
        </p:nvSpPr>
        <p:spPr>
          <a:xfrm>
            <a:off x="2267744" y="1552146"/>
            <a:ext cx="4248472" cy="20882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Tree>
    <p:extLst>
      <p:ext uri="{BB962C8B-B14F-4D97-AF65-F5344CB8AC3E}">
        <p14:creationId xmlns:p14="http://schemas.microsoft.com/office/powerpoint/2010/main" val="23171094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dirty="0" smtClean="0"/>
              <a:t>Wer arbeitet im Bundestags-Gebäude?</a:t>
            </a:r>
            <a:endParaRPr lang="de-AT" dirty="0"/>
          </a:p>
        </p:txBody>
      </p:sp>
      <p:sp>
        <p:nvSpPr>
          <p:cNvPr id="3" name="Inhaltsplatzhalter 2"/>
          <p:cNvSpPr>
            <a:spLocks noGrp="1"/>
          </p:cNvSpPr>
          <p:nvPr>
            <p:ph idx="1"/>
          </p:nvPr>
        </p:nvSpPr>
        <p:spPr/>
        <p:txBody>
          <a:bodyPr/>
          <a:lstStyle/>
          <a:p>
            <a:r>
              <a:rPr lang="de-AT" dirty="0" smtClean="0"/>
              <a:t>630 …</a:t>
            </a:r>
          </a:p>
          <a:p>
            <a:r>
              <a:rPr lang="de-DE" dirty="0" smtClean="0"/>
              <a:t>alle … Jahre gewählt.</a:t>
            </a:r>
          </a:p>
          <a:p>
            <a:r>
              <a:rPr lang="de-DE" dirty="0" smtClean="0"/>
              <a:t>nächste Bundestagswahl …</a:t>
            </a:r>
          </a:p>
          <a:p>
            <a:r>
              <a:rPr lang="de-DE" dirty="0" smtClean="0"/>
              <a:t>diskutieren und bestimmen die … in Deutschland</a:t>
            </a:r>
          </a:p>
          <a:p>
            <a:r>
              <a:rPr lang="de-DE" dirty="0" smtClean="0"/>
              <a:t>Sitzungen im Bundestag sind öffentlich/nicht öffentlich </a:t>
            </a:r>
            <a:r>
              <a:rPr lang="de-DE" sz="1400" dirty="0" smtClean="0"/>
              <a:t>(</a:t>
            </a:r>
            <a:r>
              <a:rPr lang="de-DE" sz="1400" dirty="0"/>
              <a:t>lösche nicht Zutreffendes)</a:t>
            </a:r>
            <a:endParaRPr lang="de-AT" sz="1400" dirty="0"/>
          </a:p>
          <a:p>
            <a:endParaRPr lang="de-DE" dirty="0" smtClean="0"/>
          </a:p>
        </p:txBody>
      </p:sp>
    </p:spTree>
    <p:extLst>
      <p:ext uri="{BB962C8B-B14F-4D97-AF65-F5344CB8AC3E}">
        <p14:creationId xmlns:p14="http://schemas.microsoft.com/office/powerpoint/2010/main" val="2244595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smtClean="0"/>
              <a:t>Wege der Gesetzgebung</a:t>
            </a:r>
            <a:endParaRPr lang="de-AT" dirty="0"/>
          </a:p>
        </p:txBody>
      </p:sp>
      <p:sp>
        <p:nvSpPr>
          <p:cNvPr id="3" name="Inhaltsplatzhalter 2"/>
          <p:cNvSpPr>
            <a:spLocks noGrp="1"/>
          </p:cNvSpPr>
          <p:nvPr>
            <p:ph idx="1"/>
          </p:nvPr>
        </p:nvSpPr>
        <p:spPr/>
        <p:txBody>
          <a:bodyPr/>
          <a:lstStyle/>
          <a:p>
            <a:r>
              <a:rPr lang="de-DE" dirty="0" smtClean="0"/>
              <a:t>Entwürfe für neue Gesetze können kommen:</a:t>
            </a:r>
          </a:p>
          <a:p>
            <a:pPr lvl="1"/>
            <a:r>
              <a:rPr lang="de-DE" dirty="0" smtClean="0"/>
              <a:t>von der Bundesregierung</a:t>
            </a:r>
          </a:p>
          <a:p>
            <a:pPr lvl="1"/>
            <a:r>
              <a:rPr lang="de-DE" dirty="0" smtClean="0"/>
              <a:t>vom Bundesrat</a:t>
            </a:r>
          </a:p>
          <a:p>
            <a:pPr lvl="1"/>
            <a:r>
              <a:rPr lang="de-DE" dirty="0" smtClean="0"/>
              <a:t>von Bundestagsabgeordneten</a:t>
            </a:r>
          </a:p>
          <a:p>
            <a:endParaRPr lang="de-DE" dirty="0" smtClean="0"/>
          </a:p>
          <a:p>
            <a:r>
              <a:rPr lang="de-DE" dirty="0" smtClean="0"/>
              <a:t>Die meisten Gesetzesentwürfe erarbeitet die …</a:t>
            </a:r>
            <a:endParaRPr lang="de-AT" dirty="0"/>
          </a:p>
        </p:txBody>
      </p:sp>
    </p:spTree>
    <p:extLst>
      <p:ext uri="{BB962C8B-B14F-4D97-AF65-F5344CB8AC3E}">
        <p14:creationId xmlns:p14="http://schemas.microsoft.com/office/powerpoint/2010/main" val="14902849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dirty="0" smtClean="0"/>
              <a:t>Geschichte des Bundestags-Gebäudes</a:t>
            </a:r>
            <a:endParaRPr lang="de-AT" dirty="0"/>
          </a:p>
        </p:txBody>
      </p:sp>
      <p:sp>
        <p:nvSpPr>
          <p:cNvPr id="3" name="Inhaltsplatzhalter 2"/>
          <p:cNvSpPr>
            <a:spLocks noGrp="1"/>
          </p:cNvSpPr>
          <p:nvPr>
            <p:ph idx="1"/>
          </p:nvPr>
        </p:nvSpPr>
        <p:spPr/>
        <p:txBody>
          <a:bodyPr/>
          <a:lstStyle/>
          <a:p>
            <a:r>
              <a:rPr lang="de-DE" dirty="0" smtClean="0"/>
              <a:t>1894 fertig, … Jahre Bauzeit</a:t>
            </a:r>
            <a:endParaRPr lang="de-AT" dirty="0" smtClean="0"/>
          </a:p>
          <a:p>
            <a:r>
              <a:rPr lang="de-DE" dirty="0" smtClean="0"/>
              <a:t>Reichstagsbrand im Jahr …</a:t>
            </a:r>
          </a:p>
          <a:p>
            <a:r>
              <a:rPr lang="de-DE" dirty="0" smtClean="0"/>
              <a:t>im … Weltkrieg zerstört</a:t>
            </a:r>
          </a:p>
          <a:p>
            <a:r>
              <a:rPr lang="de-DE" dirty="0" smtClean="0"/>
              <a:t>heutiger Bau wurde im Jahr … fertiggestellt</a:t>
            </a:r>
            <a:endParaRPr lang="de-AT" dirty="0"/>
          </a:p>
        </p:txBody>
      </p:sp>
    </p:spTree>
    <p:extLst>
      <p:ext uri="{BB962C8B-B14F-4D97-AF65-F5344CB8AC3E}">
        <p14:creationId xmlns:p14="http://schemas.microsoft.com/office/powerpoint/2010/main" val="30729777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smtClean="0"/>
              <a:t>Inschriften von russischen Soldaten</a:t>
            </a:r>
            <a:endParaRPr lang="de-AT" dirty="0"/>
          </a:p>
        </p:txBody>
      </p:sp>
      <p:sp>
        <p:nvSpPr>
          <p:cNvPr id="3" name="Inhaltsplatzhalter 2"/>
          <p:cNvSpPr>
            <a:spLocks noGrp="1"/>
          </p:cNvSpPr>
          <p:nvPr>
            <p:ph idx="1"/>
          </p:nvPr>
        </p:nvSpPr>
        <p:spPr>
          <a:xfrm>
            <a:off x="457200" y="1600201"/>
            <a:ext cx="8229600" cy="2116832"/>
          </a:xfrm>
        </p:spPr>
        <p:txBody>
          <a:bodyPr/>
          <a:lstStyle/>
          <a:p>
            <a:r>
              <a:rPr lang="de-DE" dirty="0" smtClean="0"/>
              <a:t>Inschriften meist über:</a:t>
            </a:r>
          </a:p>
          <a:p>
            <a:pPr lvl="1"/>
            <a:r>
              <a:rPr lang="de-DE" dirty="0" smtClean="0"/>
              <a:t>Namen der Soldaten</a:t>
            </a:r>
          </a:p>
          <a:p>
            <a:pPr lvl="1"/>
            <a:r>
              <a:rPr lang="de-DE" dirty="0" smtClean="0"/>
              <a:t>Herkunft der Soldaten</a:t>
            </a:r>
          </a:p>
          <a:p>
            <a:pPr lvl="1"/>
            <a:r>
              <a:rPr lang="de-DE" dirty="0" smtClean="0"/>
              <a:t>Datum</a:t>
            </a:r>
          </a:p>
        </p:txBody>
      </p:sp>
      <p:sp>
        <p:nvSpPr>
          <p:cNvPr id="4" name="Rechteck 3"/>
          <p:cNvSpPr/>
          <p:nvPr/>
        </p:nvSpPr>
        <p:spPr>
          <a:xfrm>
            <a:off x="611560" y="4005064"/>
            <a:ext cx="4248472" cy="27651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5" name="Textfeld 4"/>
          <p:cNvSpPr txBox="1"/>
          <p:nvPr/>
        </p:nvSpPr>
        <p:spPr>
          <a:xfrm rot="20389437">
            <a:off x="1545137" y="4889963"/>
            <a:ext cx="2541754" cy="923330"/>
          </a:xfrm>
          <a:prstGeom prst="rect">
            <a:avLst/>
          </a:prstGeom>
          <a:noFill/>
        </p:spPr>
        <p:txBody>
          <a:bodyPr wrap="square" rtlCol="0">
            <a:spAutoFit/>
          </a:bodyPr>
          <a:lstStyle/>
          <a:p>
            <a:r>
              <a:rPr lang="de-AT" dirty="0" smtClean="0"/>
              <a:t>Hier befindet sich </a:t>
            </a:r>
            <a:br>
              <a:rPr lang="de-AT" dirty="0" smtClean="0"/>
            </a:br>
            <a:r>
              <a:rPr lang="de-AT" dirty="0" smtClean="0"/>
              <a:t>ein Bild des Raumes mit den Inschriften!</a:t>
            </a:r>
            <a:endParaRPr lang="de-AT" dirty="0"/>
          </a:p>
        </p:txBody>
      </p:sp>
      <p:sp>
        <p:nvSpPr>
          <p:cNvPr id="6" name="Rechteck 5"/>
          <p:cNvSpPr/>
          <p:nvPr/>
        </p:nvSpPr>
        <p:spPr>
          <a:xfrm>
            <a:off x="4654316" y="3097391"/>
            <a:ext cx="4248472" cy="27651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7" name="Textfeld 6"/>
          <p:cNvSpPr txBox="1"/>
          <p:nvPr/>
        </p:nvSpPr>
        <p:spPr>
          <a:xfrm rot="20389437">
            <a:off x="5373254" y="3982290"/>
            <a:ext cx="2541754" cy="923330"/>
          </a:xfrm>
          <a:prstGeom prst="rect">
            <a:avLst/>
          </a:prstGeom>
          <a:noFill/>
        </p:spPr>
        <p:txBody>
          <a:bodyPr wrap="square" rtlCol="0">
            <a:spAutoFit/>
          </a:bodyPr>
          <a:lstStyle/>
          <a:p>
            <a:r>
              <a:rPr lang="de-AT" dirty="0" smtClean="0"/>
              <a:t>Hier befindet sich </a:t>
            </a:r>
            <a:br>
              <a:rPr lang="de-AT" dirty="0" smtClean="0"/>
            </a:br>
            <a:r>
              <a:rPr lang="de-AT" dirty="0" smtClean="0"/>
              <a:t>ein Bild mit Beispielen von Beschriftungen!</a:t>
            </a:r>
            <a:endParaRPr lang="de-AT" dirty="0"/>
          </a:p>
        </p:txBody>
      </p:sp>
    </p:spTree>
    <p:extLst>
      <p:ext uri="{BB962C8B-B14F-4D97-AF65-F5344CB8AC3E}">
        <p14:creationId xmlns:p14="http://schemas.microsoft.com/office/powerpoint/2010/main" val="38625233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smtClean="0"/>
              <a:t>Plenarsaal im Bundestags-Gebäude</a:t>
            </a:r>
            <a:endParaRPr lang="de-AT" dirty="0"/>
          </a:p>
        </p:txBody>
      </p:sp>
      <p:sp>
        <p:nvSpPr>
          <p:cNvPr id="3" name="Inhaltsplatzhalter 2"/>
          <p:cNvSpPr>
            <a:spLocks noGrp="1"/>
          </p:cNvSpPr>
          <p:nvPr>
            <p:ph idx="1"/>
          </p:nvPr>
        </p:nvSpPr>
        <p:spPr>
          <a:xfrm>
            <a:off x="444923" y="1417638"/>
            <a:ext cx="8229600" cy="2692895"/>
          </a:xfrm>
        </p:spPr>
        <p:txBody>
          <a:bodyPr>
            <a:normAutofit lnSpcReduction="10000"/>
          </a:bodyPr>
          <a:lstStyle/>
          <a:p>
            <a:r>
              <a:rPr lang="de-DE" dirty="0" smtClean="0"/>
              <a:t>Hier tagt der …tag.</a:t>
            </a:r>
          </a:p>
          <a:p>
            <a:r>
              <a:rPr lang="de-DE" dirty="0"/>
              <a:t>D</a:t>
            </a:r>
            <a:r>
              <a:rPr lang="de-DE" dirty="0" smtClean="0"/>
              <a:t>er Reichsadler wurde neu gestaltet:</a:t>
            </a:r>
          </a:p>
          <a:p>
            <a:pPr lvl="1"/>
            <a:r>
              <a:rPr lang="de-DE" dirty="0" smtClean="0"/>
              <a:t>Aluminium, 4 Schichten zu je 12 mm</a:t>
            </a:r>
          </a:p>
          <a:p>
            <a:pPr lvl="1"/>
            <a:r>
              <a:rPr lang="de-DE" dirty="0" smtClean="0"/>
              <a:t>58 m² groß</a:t>
            </a:r>
          </a:p>
          <a:p>
            <a:pPr lvl="1"/>
            <a:r>
              <a:rPr lang="de-DE" dirty="0" smtClean="0"/>
              <a:t>2,5 … schwer</a:t>
            </a:r>
            <a:endParaRPr lang="de-AT" dirty="0" smtClean="0"/>
          </a:p>
        </p:txBody>
      </p:sp>
      <p:sp>
        <p:nvSpPr>
          <p:cNvPr id="4" name="Rechteck 3"/>
          <p:cNvSpPr/>
          <p:nvPr/>
        </p:nvSpPr>
        <p:spPr>
          <a:xfrm>
            <a:off x="611560" y="4005064"/>
            <a:ext cx="4248472" cy="27651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5" name="Textfeld 4"/>
          <p:cNvSpPr txBox="1"/>
          <p:nvPr/>
        </p:nvSpPr>
        <p:spPr>
          <a:xfrm rot="20389437">
            <a:off x="1545137" y="5028462"/>
            <a:ext cx="2541754" cy="646331"/>
          </a:xfrm>
          <a:prstGeom prst="rect">
            <a:avLst/>
          </a:prstGeom>
          <a:noFill/>
        </p:spPr>
        <p:txBody>
          <a:bodyPr wrap="square" rtlCol="0">
            <a:spAutoFit/>
          </a:bodyPr>
          <a:lstStyle/>
          <a:p>
            <a:r>
              <a:rPr lang="de-AT" dirty="0" smtClean="0"/>
              <a:t>Hier befindet sich </a:t>
            </a:r>
            <a:br>
              <a:rPr lang="de-AT" dirty="0" smtClean="0"/>
            </a:br>
            <a:r>
              <a:rPr lang="de-AT" dirty="0" smtClean="0"/>
              <a:t>ein Bild des Plenarsaales!</a:t>
            </a:r>
            <a:endParaRPr lang="de-AT" dirty="0"/>
          </a:p>
        </p:txBody>
      </p:sp>
      <p:sp>
        <p:nvSpPr>
          <p:cNvPr id="6" name="Rechteck 5"/>
          <p:cNvSpPr/>
          <p:nvPr/>
        </p:nvSpPr>
        <p:spPr>
          <a:xfrm>
            <a:off x="4426051" y="3645024"/>
            <a:ext cx="4248472" cy="27651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7" name="Textfeld 6"/>
          <p:cNvSpPr txBox="1"/>
          <p:nvPr/>
        </p:nvSpPr>
        <p:spPr>
          <a:xfrm rot="20389437">
            <a:off x="5279410" y="4402230"/>
            <a:ext cx="2541754" cy="923330"/>
          </a:xfrm>
          <a:prstGeom prst="rect">
            <a:avLst/>
          </a:prstGeom>
          <a:noFill/>
        </p:spPr>
        <p:txBody>
          <a:bodyPr wrap="square" rtlCol="0">
            <a:spAutoFit/>
          </a:bodyPr>
          <a:lstStyle/>
          <a:p>
            <a:r>
              <a:rPr lang="de-AT" dirty="0" smtClean="0"/>
              <a:t>Hier befindet sich </a:t>
            </a:r>
            <a:br>
              <a:rPr lang="de-AT" dirty="0" smtClean="0"/>
            </a:br>
            <a:r>
              <a:rPr lang="de-AT" dirty="0" smtClean="0"/>
              <a:t>ein Bild der Rückseite des Reichsadlers!</a:t>
            </a:r>
            <a:endParaRPr lang="de-AT" dirty="0"/>
          </a:p>
        </p:txBody>
      </p:sp>
    </p:spTree>
    <p:extLst>
      <p:ext uri="{BB962C8B-B14F-4D97-AF65-F5344CB8AC3E}">
        <p14:creationId xmlns:p14="http://schemas.microsoft.com/office/powerpoint/2010/main" val="41806609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e-DE" dirty="0" smtClean="0"/>
              <a:t>Themen im Bundestag - Beispiel</a:t>
            </a:r>
            <a:endParaRPr lang="de-AT" dirty="0"/>
          </a:p>
        </p:txBody>
      </p:sp>
      <p:sp>
        <p:nvSpPr>
          <p:cNvPr id="5" name="Inhaltsplatzhalter 4"/>
          <p:cNvSpPr>
            <a:spLocks noGrp="1"/>
          </p:cNvSpPr>
          <p:nvPr>
            <p:ph idx="1"/>
          </p:nvPr>
        </p:nvSpPr>
        <p:spPr>
          <a:xfrm>
            <a:off x="457200" y="1844825"/>
            <a:ext cx="8229600" cy="864095"/>
          </a:xfrm>
        </p:spPr>
        <p:txBody>
          <a:bodyPr>
            <a:normAutofit lnSpcReduction="10000"/>
          </a:bodyPr>
          <a:lstStyle/>
          <a:p>
            <a:pPr marL="0" indent="0">
              <a:buNone/>
            </a:pPr>
            <a:r>
              <a:rPr lang="de-DE" sz="1200" dirty="0" smtClean="0"/>
              <a:t>Ein Thema im Bundestag war Klimaschutz. Öffne die Zeitung „Das Parlament“, Ausgabe Nr. 41, </a:t>
            </a:r>
            <a:r>
              <a:rPr lang="de-DE" sz="1200" dirty="0" smtClean="0">
                <a:hlinkClick r:id="rId3"/>
              </a:rPr>
              <a:t>Ausgabe Klima-Schutz</a:t>
            </a:r>
            <a:r>
              <a:rPr lang="de-DE" sz="1200" dirty="0" smtClean="0"/>
              <a:t>.</a:t>
            </a:r>
          </a:p>
          <a:p>
            <a:pPr marL="0" indent="0">
              <a:buNone/>
            </a:pPr>
            <a:r>
              <a:rPr lang="de-DE" sz="1200" dirty="0" smtClean="0"/>
              <a:t>Auf der Seite 3 findest du, was die Parteien für den Klimaschutz machen möchten. </a:t>
            </a:r>
          </a:p>
          <a:p>
            <a:pPr marL="0" indent="0">
              <a:buNone/>
            </a:pPr>
            <a:r>
              <a:rPr lang="de-DE" sz="1200" dirty="0" smtClean="0"/>
              <a:t>Achtung: </a:t>
            </a:r>
            <a:r>
              <a:rPr lang="de-DE" sz="1200" b="1" dirty="0" smtClean="0"/>
              <a:t>Schreib nur ein paar Stichworte in die Aufzählungspunkte – kopiere nicht einfach den Text! Was ist wichtig? Wo ist der Unterschied?</a:t>
            </a:r>
            <a:endParaRPr lang="de-AT" sz="1200" b="1" dirty="0"/>
          </a:p>
        </p:txBody>
      </p:sp>
      <p:sp>
        <p:nvSpPr>
          <p:cNvPr id="6" name="Inhaltsplatzhalter 4"/>
          <p:cNvSpPr txBox="1">
            <a:spLocks/>
          </p:cNvSpPr>
          <p:nvPr/>
        </p:nvSpPr>
        <p:spPr>
          <a:xfrm>
            <a:off x="457200" y="2708920"/>
            <a:ext cx="8229600" cy="316835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de-AT" sz="3600" dirty="0"/>
          </a:p>
        </p:txBody>
      </p:sp>
      <p:sp>
        <p:nvSpPr>
          <p:cNvPr id="7" name="Textfeld 6"/>
          <p:cNvSpPr txBox="1"/>
          <p:nvPr/>
        </p:nvSpPr>
        <p:spPr>
          <a:xfrm>
            <a:off x="683568" y="2924944"/>
            <a:ext cx="7848872" cy="2862322"/>
          </a:xfrm>
          <a:prstGeom prst="rect">
            <a:avLst/>
          </a:prstGeom>
          <a:noFill/>
        </p:spPr>
        <p:txBody>
          <a:bodyPr wrap="square" rtlCol="0">
            <a:spAutoFit/>
          </a:bodyPr>
          <a:lstStyle/>
          <a:p>
            <a:r>
              <a:rPr lang="de-DE" sz="3600" dirty="0" smtClean="0"/>
              <a:t>Möglichkeit 1, CDU und SPD:</a:t>
            </a:r>
          </a:p>
          <a:p>
            <a:endParaRPr lang="de-DE" sz="3600" dirty="0" smtClean="0"/>
          </a:p>
          <a:p>
            <a:endParaRPr lang="de-DE" sz="3600" dirty="0"/>
          </a:p>
          <a:p>
            <a:r>
              <a:rPr lang="de-DE" sz="3600" dirty="0" smtClean="0"/>
              <a:t>Möglichkeit 2, Die Grünen:</a:t>
            </a:r>
          </a:p>
          <a:p>
            <a:endParaRPr lang="de-AT" sz="3600" dirty="0"/>
          </a:p>
        </p:txBody>
      </p:sp>
    </p:spTree>
    <p:extLst>
      <p:ext uri="{BB962C8B-B14F-4D97-AF65-F5344CB8AC3E}">
        <p14:creationId xmlns:p14="http://schemas.microsoft.com/office/powerpoint/2010/main" val="32018551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smtClean="0"/>
              <a:t>Glaskuppel</a:t>
            </a:r>
            <a:endParaRPr lang="de-AT" dirty="0"/>
          </a:p>
        </p:txBody>
      </p:sp>
      <p:sp>
        <p:nvSpPr>
          <p:cNvPr id="3" name="Inhaltsplatzhalter 2"/>
          <p:cNvSpPr>
            <a:spLocks noGrp="1"/>
          </p:cNvSpPr>
          <p:nvPr>
            <p:ph idx="1"/>
          </p:nvPr>
        </p:nvSpPr>
        <p:spPr>
          <a:xfrm>
            <a:off x="457200" y="1600201"/>
            <a:ext cx="5626968" cy="2692896"/>
          </a:xfrm>
        </p:spPr>
        <p:txBody>
          <a:bodyPr>
            <a:normAutofit lnSpcReduction="10000"/>
          </a:bodyPr>
          <a:lstStyle/>
          <a:p>
            <a:r>
              <a:rPr lang="de-DE" dirty="0" smtClean="0"/>
              <a:t>direkt über dem Plenarsaal</a:t>
            </a:r>
          </a:p>
          <a:p>
            <a:r>
              <a:rPr lang="de-DE" dirty="0" smtClean="0"/>
              <a:t>nach oben offen, wegen der …</a:t>
            </a:r>
          </a:p>
          <a:p>
            <a:r>
              <a:rPr lang="de-DE" dirty="0" smtClean="0"/>
              <a:t>… m Durchmesser</a:t>
            </a:r>
          </a:p>
          <a:p>
            <a:r>
              <a:rPr lang="de-DE" dirty="0" smtClean="0"/>
              <a:t>… m hoch</a:t>
            </a:r>
          </a:p>
          <a:p>
            <a:r>
              <a:rPr lang="de-DE" dirty="0" smtClean="0"/>
              <a:t>3000 m² Glas</a:t>
            </a:r>
          </a:p>
          <a:p>
            <a:endParaRPr lang="de-AT" dirty="0"/>
          </a:p>
        </p:txBody>
      </p:sp>
      <p:sp>
        <p:nvSpPr>
          <p:cNvPr id="5" name="Rechteck 4"/>
          <p:cNvSpPr/>
          <p:nvPr/>
        </p:nvSpPr>
        <p:spPr>
          <a:xfrm>
            <a:off x="3959932" y="3472176"/>
            <a:ext cx="4248472" cy="27651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6" name="Textfeld 5"/>
          <p:cNvSpPr txBox="1"/>
          <p:nvPr/>
        </p:nvSpPr>
        <p:spPr>
          <a:xfrm rot="20389437">
            <a:off x="4893509" y="4495574"/>
            <a:ext cx="2541754" cy="646331"/>
          </a:xfrm>
          <a:prstGeom prst="rect">
            <a:avLst/>
          </a:prstGeom>
          <a:noFill/>
        </p:spPr>
        <p:txBody>
          <a:bodyPr wrap="square" rtlCol="0">
            <a:spAutoFit/>
          </a:bodyPr>
          <a:lstStyle/>
          <a:p>
            <a:r>
              <a:rPr lang="de-AT" dirty="0" smtClean="0"/>
              <a:t>Hier befindet sich </a:t>
            </a:r>
            <a:br>
              <a:rPr lang="de-AT" dirty="0" smtClean="0"/>
            </a:br>
            <a:r>
              <a:rPr lang="de-AT" dirty="0" smtClean="0"/>
              <a:t>ein Bild der Kuppel!</a:t>
            </a:r>
            <a:endParaRPr lang="de-AT" dirty="0"/>
          </a:p>
        </p:txBody>
      </p:sp>
    </p:spTree>
    <p:extLst>
      <p:ext uri="{BB962C8B-B14F-4D97-AF65-F5344CB8AC3E}">
        <p14:creationId xmlns:p14="http://schemas.microsoft.com/office/powerpoint/2010/main" val="3786481637"/>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761</Words>
  <Application>Microsoft Office PowerPoint</Application>
  <PresentationFormat>Bildschirmpräsentation (4:3)</PresentationFormat>
  <Paragraphs>115</Paragraphs>
  <Slides>19</Slides>
  <Notes>13</Notes>
  <HiddenSlides>2</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19</vt:i4>
      </vt:variant>
    </vt:vector>
  </HeadingPairs>
  <TitlesOfParts>
    <vt:vector size="22" baseType="lpstr">
      <vt:lpstr>Arial</vt:lpstr>
      <vt:lpstr>Calibri</vt:lpstr>
      <vt:lpstr>Larissa</vt:lpstr>
      <vt:lpstr> Bundestags-Gebäude in Berlin (Infos dazu findest du in dem Notizbereich)</vt:lpstr>
      <vt:lpstr>Bundestag</vt:lpstr>
      <vt:lpstr>Wer arbeitet im Bundestags-Gebäude?</vt:lpstr>
      <vt:lpstr>Wege der Gesetzgebung</vt:lpstr>
      <vt:lpstr>Geschichte des Bundestags-Gebäudes</vt:lpstr>
      <vt:lpstr>Inschriften von russischen Soldaten</vt:lpstr>
      <vt:lpstr>Plenarsaal im Bundestags-Gebäude</vt:lpstr>
      <vt:lpstr>Themen im Bundestag - Beispiel</vt:lpstr>
      <vt:lpstr>Glaskuppel</vt:lpstr>
      <vt:lpstr>Glaskuppel</vt:lpstr>
      <vt:lpstr>Glaskuppel</vt:lpstr>
      <vt:lpstr>Bundeskanzleramt</vt:lpstr>
      <vt:lpstr>Weitere Sehenswürdigkeiten in Berlin</vt:lpstr>
      <vt:lpstr>Weitere Sehenswürdigkeiten in Berlin</vt:lpstr>
      <vt:lpstr>Berliner Mauer</vt:lpstr>
      <vt:lpstr>Museen, Leben in der Stadt …</vt:lpstr>
      <vt:lpstr>PowerPoint-Präsentation</vt:lpstr>
      <vt:lpstr>Anleitung</vt:lpstr>
      <vt:lpstr>So macht man ein Referat richtig!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der Stadt</dc:title>
  <dc:creator>EASY4ME</dc:creator>
  <cp:lastModifiedBy>Lehrer</cp:lastModifiedBy>
  <cp:revision>72</cp:revision>
  <dcterms:created xsi:type="dcterms:W3CDTF">2013-03-08T07:51:53Z</dcterms:created>
  <dcterms:modified xsi:type="dcterms:W3CDTF">2018-05-10T14:40:53Z</dcterms:modified>
</cp:coreProperties>
</file>